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1" r:id="rId2"/>
    <p:sldId id="282" r:id="rId3"/>
    <p:sldId id="283" r:id="rId4"/>
    <p:sldId id="285" r:id="rId5"/>
    <p:sldId id="294" r:id="rId6"/>
    <p:sldId id="286" r:id="rId7"/>
    <p:sldId id="289" r:id="rId8"/>
    <p:sldId id="290" r:id="rId9"/>
    <p:sldId id="287" r:id="rId10"/>
    <p:sldId id="30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36"/>
    <a:srgbClr val="6ED8EF"/>
    <a:srgbClr val="5D5454"/>
    <a:srgbClr val="270D69"/>
    <a:srgbClr val="E87B0E"/>
    <a:srgbClr val="E6E6E6"/>
    <a:srgbClr val="FF99FF"/>
    <a:srgbClr val="CC99FF"/>
    <a:srgbClr val="FF990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4B097-968D-4A0D-8B55-5FB5273DEB05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A28AB-383A-4FEA-94DC-CCD4C8A5C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1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5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 userDrawn="1"/>
        </p:nvSpPr>
        <p:spPr>
          <a:xfrm>
            <a:off x="685800" y="3699308"/>
            <a:ext cx="7772400" cy="287605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  <a:alpha val="25000"/>
                  <a:lumMod val="70000"/>
                  <a:lumOff val="3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99308"/>
            <a:ext cx="7772400" cy="2855912"/>
          </a:xfrm>
        </p:spPr>
        <p:txBody>
          <a:bodyPr anchor="ctr" anchorCtr="0">
            <a:normAutofit/>
          </a:bodyPr>
          <a:lstStyle>
            <a:lvl1pPr algn="ctr">
              <a:defRPr sz="5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10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6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9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90946"/>
            <a:ext cx="7886700" cy="13399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9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3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9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" r="1335" b="17212"/>
          <a:stretch/>
        </p:blipFill>
        <p:spPr>
          <a:xfrm>
            <a:off x="0" y="1"/>
            <a:ext cx="4192510" cy="4305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305993"/>
            <a:ext cx="6858000" cy="1820486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/>
          </p:nvPr>
        </p:nvSpPr>
        <p:spPr>
          <a:xfrm>
            <a:off x="4538749" y="423949"/>
            <a:ext cx="4189326" cy="342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48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агетная рамка 21"/>
          <p:cNvSpPr/>
          <p:nvPr/>
        </p:nvSpPr>
        <p:spPr>
          <a:xfrm rot="19210274">
            <a:off x="8619811" y="62696"/>
            <a:ext cx="244177" cy="244177"/>
          </a:xfrm>
          <a:prstGeom prst="bevel">
            <a:avLst>
              <a:gd name="adj" fmla="val 15530"/>
            </a:avLst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2</a:t>
            </a:r>
            <a:endParaRPr lang="ru-RU" sz="800" dirty="0"/>
          </a:p>
        </p:txBody>
      </p:sp>
      <p:sp>
        <p:nvSpPr>
          <p:cNvPr id="19" name="Багетная рамка 18"/>
          <p:cNvSpPr/>
          <p:nvPr/>
        </p:nvSpPr>
        <p:spPr>
          <a:xfrm rot="549100">
            <a:off x="4591415" y="29953"/>
            <a:ext cx="440668" cy="279400"/>
          </a:xfrm>
          <a:prstGeom prst="bevel">
            <a:avLst>
              <a:gd name="adj" fmla="val 15530"/>
            </a:avLst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/>
              <a:t>Tab</a:t>
            </a:r>
            <a:endParaRPr lang="ru-RU" sz="900" dirty="0"/>
          </a:p>
        </p:txBody>
      </p:sp>
      <p:sp>
        <p:nvSpPr>
          <p:cNvPr id="18" name="Багетная рамка 17"/>
          <p:cNvSpPr/>
          <p:nvPr/>
        </p:nvSpPr>
        <p:spPr>
          <a:xfrm rot="21354383">
            <a:off x="6466242" y="55501"/>
            <a:ext cx="1318003" cy="279400"/>
          </a:xfrm>
          <a:prstGeom prst="bevel">
            <a:avLst>
              <a:gd name="adj" fmla="val 15768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агетная рамка 16"/>
          <p:cNvSpPr/>
          <p:nvPr/>
        </p:nvSpPr>
        <p:spPr>
          <a:xfrm rot="1019198">
            <a:off x="8869482" y="179172"/>
            <a:ext cx="244177" cy="244177"/>
          </a:xfrm>
          <a:prstGeom prst="bevel">
            <a:avLst>
              <a:gd name="adj" fmla="val 15530"/>
            </a:avLst>
          </a:prstGeom>
          <a:solidFill>
            <a:srgbClr val="37CBFF"/>
          </a:solidFill>
          <a:ln>
            <a:solidFill>
              <a:srgbClr val="37CB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9</a:t>
            </a:r>
            <a:endParaRPr lang="ru-RU" sz="800" dirty="0"/>
          </a:p>
        </p:txBody>
      </p:sp>
      <p:sp>
        <p:nvSpPr>
          <p:cNvPr id="14" name="Багетная рамка 13"/>
          <p:cNvSpPr/>
          <p:nvPr/>
        </p:nvSpPr>
        <p:spPr>
          <a:xfrm rot="474543">
            <a:off x="8810294" y="6518640"/>
            <a:ext cx="279400" cy="279400"/>
          </a:xfrm>
          <a:prstGeom prst="bevel">
            <a:avLst>
              <a:gd name="adj" fmla="val 1553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Alt</a:t>
            </a:r>
            <a:endParaRPr lang="ru-RU" sz="800" dirty="0"/>
          </a:p>
        </p:txBody>
      </p:sp>
      <p:sp>
        <p:nvSpPr>
          <p:cNvPr id="13" name="Багетная рамка 12"/>
          <p:cNvSpPr/>
          <p:nvPr/>
        </p:nvSpPr>
        <p:spPr>
          <a:xfrm rot="5113579">
            <a:off x="338109" y="11141"/>
            <a:ext cx="279400" cy="279400"/>
          </a:xfrm>
          <a:prstGeom prst="bevel">
            <a:avLst>
              <a:gd name="adj" fmla="val 1553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Ins</a:t>
            </a:r>
            <a:endParaRPr lang="ru-RU" sz="800" dirty="0"/>
          </a:p>
        </p:txBody>
      </p:sp>
      <p:sp>
        <p:nvSpPr>
          <p:cNvPr id="12" name="Багетная рамка 11"/>
          <p:cNvSpPr/>
          <p:nvPr/>
        </p:nvSpPr>
        <p:spPr>
          <a:xfrm rot="1019198">
            <a:off x="59961" y="36839"/>
            <a:ext cx="279400" cy="279400"/>
          </a:xfrm>
          <a:prstGeom prst="bevel">
            <a:avLst>
              <a:gd name="adj" fmla="val 15530"/>
            </a:avLst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Esc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Багетная рамка 10"/>
          <p:cNvSpPr/>
          <p:nvPr/>
        </p:nvSpPr>
        <p:spPr>
          <a:xfrm rot="20696560">
            <a:off x="31974" y="332756"/>
            <a:ext cx="279400" cy="279400"/>
          </a:xfrm>
          <a:prstGeom prst="bevel">
            <a:avLst>
              <a:gd name="adj" fmla="val 1553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End</a:t>
            </a:r>
            <a:endParaRPr lang="ru-RU" sz="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9505" y="191193"/>
            <a:ext cx="8744990" cy="6475614"/>
          </a:xfrm>
          <a:prstGeom prst="roundRect">
            <a:avLst>
              <a:gd name="adj" fmla="val 6000"/>
            </a:avLst>
          </a:prstGeom>
          <a:solidFill>
            <a:srgbClr val="E5EAF0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031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14990"/>
            <a:ext cx="7886700" cy="4461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151E-B606-4815-9FDE-C92037CF54D1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2399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43BA0-D41D-49DF-B26E-25D147C258F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Багетная рамка 14"/>
          <p:cNvSpPr/>
          <p:nvPr/>
        </p:nvSpPr>
        <p:spPr>
          <a:xfrm rot="4193504">
            <a:off x="109104" y="6458160"/>
            <a:ext cx="279400" cy="279400"/>
          </a:xfrm>
          <a:prstGeom prst="bevel">
            <a:avLst>
              <a:gd name="adj" fmla="val 15530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l"/>
            <a:r>
              <a:rPr lang="en-US" sz="800" b="1" dirty="0" smtClean="0"/>
              <a:t>O</a:t>
            </a:r>
          </a:p>
          <a:p>
            <a:pPr algn="r"/>
            <a:r>
              <a:rPr lang="ru-RU" sz="800" b="1" dirty="0" smtClean="0">
                <a:solidFill>
                  <a:srgbClr val="FF0000"/>
                </a:solidFill>
              </a:rPr>
              <a:t>Щ</a:t>
            </a:r>
            <a:endParaRPr lang="ru-RU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ln>
            <a:noFill/>
          </a:ln>
          <a:solidFill>
            <a:srgbClr val="002060"/>
          </a:solidFill>
          <a:effectLst>
            <a:glow rad="63500">
              <a:schemeClr val="bg1"/>
            </a:glow>
          </a:effectLst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201" t="17647" r="20339" b="4779"/>
          <a:stretch/>
        </p:blipFill>
        <p:spPr>
          <a:xfrm>
            <a:off x="635173" y="864858"/>
            <a:ext cx="7786931" cy="5617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207923" y="1329694"/>
            <a:ext cx="6641432" cy="6136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79939" y="1253244"/>
            <a:ext cx="5171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Мәліметтер базасының негізгі түрлері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99411" y="2370221"/>
            <a:ext cx="2923673" cy="276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15979" y="2323918"/>
            <a:ext cx="2424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Иерархиялық модель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15979" y="2647531"/>
            <a:ext cx="6619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15979" y="2693250"/>
            <a:ext cx="2923674" cy="350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15979" y="2628133"/>
            <a:ext cx="563960" cy="221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86589" y="2738969"/>
            <a:ext cx="709864" cy="389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99411" y="4028034"/>
            <a:ext cx="2117557" cy="4116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473868" y="4070321"/>
            <a:ext cx="1712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Желілік модель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07923" y="5257800"/>
            <a:ext cx="2732397" cy="637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41521" y="5339476"/>
            <a:ext cx="2316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Реляциондық модель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38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8995" t="20038" r="20235" b="5331"/>
          <a:stretch/>
        </p:blipFill>
        <p:spPr>
          <a:xfrm>
            <a:off x="624238" y="403413"/>
            <a:ext cx="7889030" cy="5959482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30305" y="6091518"/>
            <a:ext cx="82768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162598" y="990352"/>
            <a:ext cx="3259507" cy="946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94874" y="4259179"/>
            <a:ext cx="7098631" cy="21295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4400" y="887507"/>
            <a:ext cx="3729789" cy="962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94874" y="1016225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000" b="1" dirty="0"/>
              <a:t>Иерархиялық модель </a:t>
            </a:r>
            <a:endParaRPr lang="kk-KZ" sz="2000" b="1" dirty="0" smtClean="0"/>
          </a:p>
          <a:p>
            <a:endParaRPr lang="ru-RU" dirty="0" smtClean="0"/>
          </a:p>
          <a:p>
            <a:r>
              <a:rPr lang="ru-RU" dirty="0" smtClean="0"/>
              <a:t>1960 </a:t>
            </a:r>
            <a:r>
              <a:rPr lang="ru-RU" dirty="0" err="1"/>
              <a:t>жылдардың</a:t>
            </a:r>
            <a:r>
              <a:rPr lang="ru-RU" dirty="0"/>
              <a:t> </a:t>
            </a:r>
            <a:r>
              <a:rPr lang="ru-RU" dirty="0" err="1"/>
              <a:t>басында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кеңінен</a:t>
            </a:r>
            <a:r>
              <a:rPr lang="ru-RU" dirty="0" smtClean="0"/>
              <a:t> </a:t>
            </a:r>
            <a:r>
              <a:rPr lang="ru-RU" dirty="0" err="1"/>
              <a:t>тарады</a:t>
            </a:r>
            <a:r>
              <a:rPr lang="ru-RU" dirty="0"/>
              <a:t>. </a:t>
            </a: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6165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6140" y="6172201"/>
            <a:ext cx="547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Привести пример иерархической структуры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35424" y="1895870"/>
            <a:ext cx="73689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Өте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қарапайым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есептер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иерархиялы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жүйе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тиімді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іс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NewRomanPSMT"/>
              </a:rPr>
              <a:t>жүзінде</a:t>
            </a:r>
            <a:r>
              <a:rPr lang="ru-RU" sz="2400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NewRomanPSMT"/>
              </a:rPr>
              <a:t>сұраныстарды</a:t>
            </a:r>
            <a:r>
              <a:rPr lang="ru-RU" sz="2400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оперативті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өңдеуге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тармақталған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архитектураны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күрделі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жүйелерде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пайдалануға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жарамсыз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Иерархиялық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ұйым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күрделі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түрлендірілгендіктен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өзгертілген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файлдарды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бірнеше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қолданбалы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жүйелермен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уақытта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түрлендіру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жағдайында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істеуге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қажетті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жылдам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әрекетті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қамтамасыз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ете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алмайды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78662" y="666527"/>
            <a:ext cx="3082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Иерархиялық модель </a:t>
            </a:r>
          </a:p>
        </p:txBody>
      </p:sp>
    </p:spTree>
    <p:extLst>
      <p:ext uri="{BB962C8B-B14F-4D97-AF65-F5344CB8AC3E}">
        <p14:creationId xmlns:p14="http://schemas.microsoft.com/office/powerpoint/2010/main" val="265152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7408" y="1627093"/>
            <a:ext cx="8099391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Мұндай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модель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деректерге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кіруді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тездетті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міндет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шешілмей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қалды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қорының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құрылымын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өзгерту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бұрынғыдай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едәуір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шарттар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уақытты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талап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етті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түрлендіру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жою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операциялары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нұсқамалардың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орнын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ауыстыруды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етті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Ал,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жазбаларға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бағытталып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процедуралық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типтегі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тілмен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жазылды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7664" y="756628"/>
            <a:ext cx="2557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/>
              <a:t>Желілік модель</a:t>
            </a:r>
          </a:p>
        </p:txBody>
      </p:sp>
    </p:spTree>
    <p:extLst>
      <p:ext uri="{BB962C8B-B14F-4D97-AF65-F5344CB8AC3E}">
        <p14:creationId xmlns:p14="http://schemas.microsoft.com/office/powerpoint/2010/main" val="328789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202" t="19669" r="20235" b="5331"/>
          <a:stretch/>
        </p:blipFill>
        <p:spPr>
          <a:xfrm>
            <a:off x="639797" y="441718"/>
            <a:ext cx="7677563" cy="53454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803285" y="3814011"/>
            <a:ext cx="7291844" cy="1973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36430" y="3814011"/>
            <a:ext cx="2084295" cy="551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Есепт</a:t>
            </a:r>
            <a:r>
              <a:rPr lang="kk-KZ" dirty="0" smtClean="0">
                <a:solidFill>
                  <a:schemeClr val="tx1"/>
                </a:solidFill>
              </a:rPr>
              <a:t>ік квартал </a:t>
            </a:r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449207" y="4365341"/>
            <a:ext cx="0" cy="260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2030506" y="4639235"/>
            <a:ext cx="4545106" cy="1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452282" y="4800600"/>
            <a:ext cx="1438836" cy="4303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Жер учаскесі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06035" y="4800600"/>
            <a:ext cx="1438836" cy="4303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Жер учаскесі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3736" y="5800636"/>
            <a:ext cx="224978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k-KZ" dirty="0" smtClean="0"/>
              <a:t>Жер учаскесінің иесі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300561" y="5787189"/>
            <a:ext cx="224978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k-KZ" dirty="0" smtClean="0"/>
              <a:t>Жер учаскесінің иесі 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030506" y="4639235"/>
            <a:ext cx="0" cy="1613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6554852" y="4652683"/>
            <a:ext cx="5544" cy="118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144871" y="5015753"/>
            <a:ext cx="1634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308359" y="5015753"/>
            <a:ext cx="0" cy="771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1301653" y="5015753"/>
            <a:ext cx="150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301653" y="5015753"/>
            <a:ext cx="0" cy="771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2171700" y="5230906"/>
            <a:ext cx="3718112" cy="556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2608729" y="5260277"/>
            <a:ext cx="3816723" cy="526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22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4938" y="2132858"/>
            <a:ext cx="7327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Деректердің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ea typeface="TimesNewRomanPSMT"/>
              </a:rPr>
              <a:t>реляциондық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модельдер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концепциясы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алғаш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рет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 1950 </a:t>
            </a:r>
            <a:r>
              <a:rPr lang="ru-RU" sz="2800" dirty="0" err="1" smtClean="0">
                <a:latin typeface="Times New Roman" panose="02020603050405020304" pitchFamily="18" charset="0"/>
                <a:ea typeface="TimesNewRomanPSMT"/>
              </a:rPr>
              <a:t>жылдары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шықса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 да 1970 </a:t>
            </a:r>
            <a:r>
              <a:rPr lang="ru-RU" sz="2800" dirty="0" err="1" smtClean="0">
                <a:latin typeface="Times New Roman" panose="02020603050405020304" pitchFamily="18" charset="0"/>
                <a:ea typeface="TimesNewRomanPSMT"/>
              </a:rPr>
              <a:t>жылдарында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пайдаланыла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NewRomanPSMT"/>
              </a:rPr>
              <a:t>бастады</a:t>
            </a:r>
            <a:r>
              <a:rPr lang="ru-RU" sz="2800" dirty="0">
                <a:latin typeface="Times New Roman" panose="02020603050405020304" pitchFamily="18" charset="0"/>
                <a:ea typeface="TimesNewRomanPSMT"/>
              </a:rPr>
              <a:t>.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0889" y="1161129"/>
            <a:ext cx="3316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ea typeface="TimesNewRomanPSMT"/>
              </a:rPr>
              <a:t>Реляциондық</a:t>
            </a:r>
            <a:r>
              <a:rPr lang="ru-RU" sz="2400" b="1" dirty="0" smtClean="0">
                <a:latin typeface="Times New Roman" panose="02020603050405020304" pitchFamily="18" charset="0"/>
                <a:ea typeface="TimesNewRomanPSMT"/>
              </a:rPr>
              <a:t> модель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754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653" y="1648216"/>
            <a:ext cx="73753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Қазіргі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реляциялық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ДҚБЖ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пайдаланушыға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деректер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күшті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істеу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құралдарын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ұсынады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жаңылудан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кейін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қалпына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келтіру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бірнеше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пайдаланушылардың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бөлінген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деректерге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уақытта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кіру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сияқты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жүйелік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функцияларды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автоматты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орындайды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Мұндай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тәсіл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пайдаланушыны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деректерді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сақтау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пішінін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кіру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әдісі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жадты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әдістерін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білу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қажеттілігінен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NewRomanPSMT"/>
              </a:rPr>
              <a:t>арылтады</a:t>
            </a:r>
            <a:r>
              <a:rPr lang="ru-RU" sz="2400" dirty="0">
                <a:latin typeface="Times New Roman" panose="02020603050405020304" pitchFamily="18" charset="0"/>
                <a:ea typeface="TimesNewRomanPSMT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123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412" y="653641"/>
            <a:ext cx="8283387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Реляциялық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моделінің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артықшылығы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пайдаланушыға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құрылымы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ұсынылады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кесте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сияқты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қарастырылады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пайдаланушы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базада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қалай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құрылғанын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білмеуі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тәуелсіздігін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етеді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Wingdings-Regular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процедуралық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сұраныс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тілдерін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қолдануы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реляциялы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моделінің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кемшілігі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пайдаланушының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жылдам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кіруін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тәсілдері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Алайда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мәселе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аппараттық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құралдарды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көмекші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шешілуде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реляциялы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модельде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дәстүрлі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деректерге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кіру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анықталмайды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да,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сұраныстарды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өңдеу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іс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жүзінде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барлықбазаны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қарастыруға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тура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келеді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құрылымды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есептеу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жүйесінде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мұндай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іздеу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өте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уақытты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ететіндіктен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реляциялық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ДҚБЖ-да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кіру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жолдарының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көмекші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жазбасын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жіберіледі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индексация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ұйымдастырылады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8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4989" t="16495" r="26045" b="18880"/>
          <a:stretch/>
        </p:blipFill>
        <p:spPr>
          <a:xfrm>
            <a:off x="785550" y="595872"/>
            <a:ext cx="7694421" cy="57093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830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94" y="412096"/>
            <a:ext cx="8412623" cy="596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рганизация данных в ГИС (Лапин ДА 12ГД-2)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Клавиатура" id="{F26DBFD6-43B9-478F-8F8D-170F213E122F}" vid="{DD39142D-9279-4B33-A4E5-E39706405DE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Организация данных в ГИС (Лапин ДА 12ГД-2)</Template>
  <TotalTime>3045</TotalTime>
  <Words>330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Tahoma</vt:lpstr>
      <vt:lpstr>Times New Roman</vt:lpstr>
      <vt:lpstr>TimesNewRomanPSMT</vt:lpstr>
      <vt:lpstr>Wingdings-Regular</vt:lpstr>
      <vt:lpstr>Организация данных в ГИС (Лапин ДА 12ГД-2)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ДАННЫХ В ГЕОИНФОРМАЦИОННЫХ СИСТЕМАХ</dc:title>
  <dc:creator>User</dc:creator>
  <cp:lastModifiedBy>user</cp:lastModifiedBy>
  <cp:revision>86</cp:revision>
  <dcterms:created xsi:type="dcterms:W3CDTF">2015-05-09T03:48:34Z</dcterms:created>
  <dcterms:modified xsi:type="dcterms:W3CDTF">2020-01-13T09:14:51Z</dcterms:modified>
</cp:coreProperties>
</file>